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C4F1F-2944-4E22-A607-6BEF64195A02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EA92F-928A-454D-9279-286DEF0EC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CD8553-A8AF-47B6-B2A4-29FB5AE3437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937E-34B3-4636-BBC5-D503514405D0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ED05-80E5-471D-A4F9-38F3372511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937E-34B3-4636-BBC5-D503514405D0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ED05-80E5-471D-A4F9-38F337251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937E-34B3-4636-BBC5-D503514405D0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ED05-80E5-471D-A4F9-38F337251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937E-34B3-4636-BBC5-D503514405D0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ED05-80E5-471D-A4F9-38F337251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937E-34B3-4636-BBC5-D503514405D0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ED05-80E5-471D-A4F9-38F337251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937E-34B3-4636-BBC5-D503514405D0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ED05-80E5-471D-A4F9-38F337251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937E-34B3-4636-BBC5-D503514405D0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ED05-80E5-471D-A4F9-38F337251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937E-34B3-4636-BBC5-D503514405D0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ED05-80E5-471D-A4F9-38F337251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937E-34B3-4636-BBC5-D503514405D0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ED05-80E5-471D-A4F9-38F337251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937E-34B3-4636-BBC5-D503514405D0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ED05-80E5-471D-A4F9-38F3372511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FAD937E-34B3-4636-BBC5-D503514405D0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B81ED05-80E5-471D-A4F9-38F337251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FAD937E-34B3-4636-BBC5-D503514405D0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B81ED05-80E5-471D-A4F9-38F337251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8077200" cy="1673352"/>
          </a:xfrm>
        </p:spPr>
        <p:txBody>
          <a:bodyPr>
            <a:noAutofit/>
          </a:bodyPr>
          <a:lstStyle/>
          <a:p>
            <a:r>
              <a:rPr lang="en-US" sz="5000" dirty="0" smtClean="0">
                <a:latin typeface="Comic Sans MS" pitchFamily="66" charset="0"/>
              </a:rPr>
              <a:t>EMPLOYEE VOICE AND ORGANIZATIONAL DUE PROCESS</a:t>
            </a:r>
            <a:endParaRPr lang="en-US" sz="5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	-refers 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to the participation of employees in influencing corporate decision 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making.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Employee Voice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Informal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Formal Mechanisms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0019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Informal Employee Voice Mechanisms</a:t>
            </a:r>
          </a:p>
          <a:p>
            <a:pPr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Formal Employee Voice Mechanisms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Due Process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2"/>
            <a:r>
              <a:rPr lang="en-US" sz="3500" b="1" u="sng" dirty="0" smtClean="0">
                <a:latin typeface="Times New Roman" pitchFamily="18" charset="0"/>
                <a:cs typeface="Times New Roman" pitchFamily="18" charset="0"/>
              </a:rPr>
              <a:t>Distributive Justice</a:t>
            </a:r>
          </a:p>
          <a:p>
            <a:pPr lvl="3"/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Perceived fairness in the distribution of outcomes.</a:t>
            </a:r>
          </a:p>
          <a:p>
            <a:pPr lvl="2"/>
            <a:r>
              <a:rPr lang="en-US" sz="3500" b="1" u="sng" dirty="0" smtClean="0">
                <a:latin typeface="Times New Roman" pitchFamily="18" charset="0"/>
                <a:cs typeface="Times New Roman" pitchFamily="18" charset="0"/>
              </a:rPr>
              <a:t>Procedural Justice</a:t>
            </a:r>
          </a:p>
          <a:p>
            <a:pPr lvl="3"/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Perceived fairness of the process used to make decision about employees.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Right to Due Process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What is the doctrine of employment at will?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What are the criticisms of the doctrine of employment at will?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What is due process?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How can organizations implement due process?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i="1" dirty="0" smtClean="0">
                <a:latin typeface="Times New Roman" pitchFamily="18" charset="0"/>
                <a:cs typeface="Times New Roman" pitchFamily="18" charset="0"/>
              </a:rPr>
              <a:t>Employees’ Free Speech Rights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Content Placeholder 3"/>
          <p:cNvGrpSpPr>
            <a:grpSpLocks noGrp="1"/>
          </p:cNvGrpSpPr>
          <p:nvPr>
            <p:ph idx="1"/>
          </p:nvPr>
        </p:nvGrpSpPr>
        <p:grpSpPr bwMode="auto">
          <a:xfrm>
            <a:off x="457200" y="1774825"/>
            <a:ext cx="8229600" cy="4625975"/>
            <a:chOff x="155" y="920"/>
            <a:chExt cx="5472" cy="2392"/>
          </a:xfrm>
        </p:grpSpPr>
        <p:pic>
          <p:nvPicPr>
            <p:cNvPr id="5" name="Picture 4" descr="0100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5" y="920"/>
              <a:ext cx="5472" cy="2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1613" y="1132"/>
              <a:ext cx="2500" cy="4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100" b="1">
                  <a:latin typeface="Trebuchet MS" pitchFamily="34" charset="0"/>
                </a:rPr>
                <a:t>Employers’ Restrictions on Employees’ Free Speech Rights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464" y="2380"/>
              <a:ext cx="1206" cy="4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100" b="1">
                  <a:latin typeface="Trebuchet MS" pitchFamily="34" charset="0"/>
                </a:rPr>
                <a:t>Advocacy of Controversial Views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2183" y="2453"/>
              <a:ext cx="138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100" b="1">
                  <a:latin typeface="Trebuchet MS" pitchFamily="34" charset="0"/>
                </a:rPr>
                <a:t>Publication of Blogs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4032" y="2380"/>
              <a:ext cx="1262" cy="4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100" b="1">
                  <a:latin typeface="Trebuchet MS" pitchFamily="34" charset="0"/>
                </a:rPr>
                <a:t>Engaging in Whistle-Blowing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Employee Handbooks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Content Placeholder 3"/>
          <p:cNvGrpSpPr>
            <a:grpSpLocks noGrp="1"/>
          </p:cNvGrpSpPr>
          <p:nvPr>
            <p:ph idx="1"/>
          </p:nvPr>
        </p:nvGrpSpPr>
        <p:grpSpPr bwMode="auto">
          <a:xfrm>
            <a:off x="457200" y="1774825"/>
            <a:ext cx="8229600" cy="4625975"/>
            <a:chOff x="616" y="899"/>
            <a:chExt cx="4714" cy="2828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1822" y="1474"/>
              <a:ext cx="2114" cy="1576"/>
              <a:chOff x="1878" y="1496"/>
              <a:chExt cx="2002" cy="1360"/>
            </a:xfrm>
          </p:grpSpPr>
          <p:sp>
            <p:nvSpPr>
              <p:cNvPr id="36" name="_s1028"/>
              <p:cNvSpPr>
                <a:spLocks noChangeShapeType="1"/>
              </p:cNvSpPr>
              <p:nvPr/>
            </p:nvSpPr>
            <p:spPr bwMode="auto">
              <a:xfrm flipH="1" flipV="1">
                <a:off x="1878" y="1835"/>
                <a:ext cx="501" cy="17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37" name="_s1030"/>
              <p:cNvSpPr>
                <a:spLocks noChangeShapeType="1"/>
              </p:cNvSpPr>
              <p:nvPr/>
            </p:nvSpPr>
            <p:spPr bwMode="auto">
              <a:xfrm flipH="1">
                <a:off x="1878" y="2346"/>
                <a:ext cx="501" cy="17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38" name="_s1032"/>
              <p:cNvSpPr>
                <a:spLocks noChangeShapeType="1"/>
              </p:cNvSpPr>
              <p:nvPr/>
            </p:nvSpPr>
            <p:spPr bwMode="auto">
              <a:xfrm>
                <a:off x="2879" y="2516"/>
                <a:ext cx="0" cy="3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39" name="_s1034"/>
              <p:cNvSpPr>
                <a:spLocks noChangeShapeType="1"/>
              </p:cNvSpPr>
              <p:nvPr/>
            </p:nvSpPr>
            <p:spPr bwMode="auto">
              <a:xfrm>
                <a:off x="3380" y="2346"/>
                <a:ext cx="500" cy="17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40" name="_s1036"/>
              <p:cNvSpPr>
                <a:spLocks noChangeShapeType="1"/>
              </p:cNvSpPr>
              <p:nvPr/>
            </p:nvSpPr>
            <p:spPr bwMode="auto">
              <a:xfrm flipV="1">
                <a:off x="3380" y="1836"/>
                <a:ext cx="500" cy="17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41" name="_s1038"/>
              <p:cNvSpPr>
                <a:spLocks noChangeShapeType="1"/>
              </p:cNvSpPr>
              <p:nvPr/>
            </p:nvSpPr>
            <p:spPr bwMode="auto">
              <a:xfrm flipV="1">
                <a:off x="2879" y="1496"/>
                <a:ext cx="0" cy="3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</p:grpSp>
        <p:grpSp>
          <p:nvGrpSpPr>
            <p:cNvPr id="6" name="Group 11"/>
            <p:cNvGrpSpPr>
              <a:grpSpLocks/>
            </p:cNvGrpSpPr>
            <p:nvPr/>
          </p:nvGrpSpPr>
          <p:grpSpPr bwMode="auto">
            <a:xfrm>
              <a:off x="2228" y="899"/>
              <a:ext cx="1401" cy="703"/>
              <a:chOff x="715" y="1457"/>
              <a:chExt cx="1401" cy="703"/>
            </a:xfrm>
          </p:grpSpPr>
          <p:pic>
            <p:nvPicPr>
              <p:cNvPr id="32" name="Picture 12" descr="Boxshdow0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22" y="1466"/>
                <a:ext cx="1394" cy="6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33" name="Group 13"/>
              <p:cNvGrpSpPr>
                <a:grpSpLocks/>
              </p:cNvGrpSpPr>
              <p:nvPr/>
            </p:nvGrpSpPr>
            <p:grpSpPr bwMode="auto">
              <a:xfrm>
                <a:off x="715" y="1457"/>
                <a:ext cx="1210" cy="576"/>
                <a:chOff x="634" y="1123"/>
                <a:chExt cx="2303" cy="1152"/>
              </a:xfrm>
            </p:grpSpPr>
            <p:sp>
              <p:nvSpPr>
                <p:cNvPr id="34" name="Rectangle 14" descr="Blu02"/>
                <p:cNvSpPr>
                  <a:spLocks noChangeArrowheads="1"/>
                </p:cNvSpPr>
                <p:nvPr/>
              </p:nvSpPr>
              <p:spPr bwMode="auto">
                <a:xfrm>
                  <a:off x="634" y="1123"/>
                  <a:ext cx="2303" cy="1152"/>
                </a:xfrm>
                <a:prstGeom prst="rect">
                  <a:avLst/>
                </a:prstGeom>
                <a:blipFill dpi="0" rotWithShape="1">
                  <a:blip r:embed="rId3"/>
                  <a:srcRect/>
                  <a:stretch>
                    <a:fillRect/>
                  </a:stretch>
                </a:blipFill>
                <a:ln w="317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endParaRPr lang="en-US" sz="1200"/>
                </a:p>
              </p:txBody>
            </p:sp>
            <p:sp>
              <p:nvSpPr>
                <p:cNvPr id="35" name="Text Box 15" descr="Blu01"/>
                <p:cNvSpPr txBox="1">
                  <a:spLocks noChangeArrowheads="1"/>
                </p:cNvSpPr>
                <p:nvPr/>
              </p:nvSpPr>
              <p:spPr bwMode="auto">
                <a:xfrm>
                  <a:off x="749" y="1238"/>
                  <a:ext cx="2074" cy="922"/>
                </a:xfrm>
                <a:prstGeom prst="rect">
                  <a:avLst/>
                </a:prstGeom>
                <a:blipFill dpi="0" rotWithShape="1">
                  <a:blip r:embed="rId4"/>
                  <a:srcRect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/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b="1" dirty="0">
                      <a:latin typeface="Trebuchet MS" pitchFamily="34" charset="0"/>
                    </a:rPr>
                    <a:t>At-Will</a:t>
                  </a:r>
                  <a:br>
                    <a:rPr lang="en-US" b="1" dirty="0">
                      <a:latin typeface="Trebuchet MS" pitchFamily="34" charset="0"/>
                    </a:rPr>
                  </a:br>
                  <a:r>
                    <a:rPr lang="en-US" b="1" dirty="0">
                      <a:latin typeface="Trebuchet MS" pitchFamily="34" charset="0"/>
                    </a:rPr>
                    <a:t>Prerogatives</a:t>
                  </a:r>
                </a:p>
              </p:txBody>
            </p:sp>
          </p:grp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3917" y="1566"/>
              <a:ext cx="1401" cy="703"/>
              <a:chOff x="715" y="1457"/>
              <a:chExt cx="1401" cy="703"/>
            </a:xfrm>
          </p:grpSpPr>
          <p:pic>
            <p:nvPicPr>
              <p:cNvPr id="28" name="Picture 17" descr="Boxshdow0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22" y="1466"/>
                <a:ext cx="1394" cy="6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29" name="Group 18"/>
              <p:cNvGrpSpPr>
                <a:grpSpLocks/>
              </p:cNvGrpSpPr>
              <p:nvPr/>
            </p:nvGrpSpPr>
            <p:grpSpPr bwMode="auto">
              <a:xfrm>
                <a:off x="715" y="1457"/>
                <a:ext cx="1210" cy="576"/>
                <a:chOff x="634" y="1123"/>
                <a:chExt cx="2303" cy="1152"/>
              </a:xfrm>
            </p:grpSpPr>
            <p:sp>
              <p:nvSpPr>
                <p:cNvPr id="30" name="Rectangle 19" descr="Blu02"/>
                <p:cNvSpPr>
                  <a:spLocks noChangeArrowheads="1"/>
                </p:cNvSpPr>
                <p:nvPr/>
              </p:nvSpPr>
              <p:spPr bwMode="auto">
                <a:xfrm>
                  <a:off x="634" y="1123"/>
                  <a:ext cx="2303" cy="1152"/>
                </a:xfrm>
                <a:prstGeom prst="rect">
                  <a:avLst/>
                </a:prstGeom>
                <a:blipFill dpi="0" rotWithShape="1">
                  <a:blip r:embed="rId3"/>
                  <a:srcRect/>
                  <a:stretch>
                    <a:fillRect/>
                  </a:stretch>
                </a:blipFill>
                <a:ln w="317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endParaRPr lang="en-US" sz="1200"/>
                </a:p>
              </p:txBody>
            </p:sp>
            <p:sp>
              <p:nvSpPr>
                <p:cNvPr id="31" name="Text Box 20" descr="Blu01"/>
                <p:cNvSpPr txBox="1">
                  <a:spLocks noChangeArrowheads="1"/>
                </p:cNvSpPr>
                <p:nvPr/>
              </p:nvSpPr>
              <p:spPr bwMode="auto">
                <a:xfrm>
                  <a:off x="749" y="1238"/>
                  <a:ext cx="2074" cy="922"/>
                </a:xfrm>
                <a:prstGeom prst="rect">
                  <a:avLst/>
                </a:prstGeom>
                <a:blipFill dpi="0" rotWithShape="1">
                  <a:blip r:embed="rId4"/>
                  <a:srcRect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/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b="1">
                      <a:latin typeface="Trebuchet MS" pitchFamily="34" charset="0"/>
                    </a:rPr>
                    <a:t>Harassment</a:t>
                  </a:r>
                </a:p>
              </p:txBody>
            </p:sp>
          </p:grpSp>
        </p:grpSp>
        <p:grpSp>
          <p:nvGrpSpPr>
            <p:cNvPr id="8" name="Group 21"/>
            <p:cNvGrpSpPr>
              <a:grpSpLocks/>
            </p:cNvGrpSpPr>
            <p:nvPr/>
          </p:nvGrpSpPr>
          <p:grpSpPr bwMode="auto">
            <a:xfrm>
              <a:off x="616" y="1566"/>
              <a:ext cx="1401" cy="703"/>
              <a:chOff x="715" y="1457"/>
              <a:chExt cx="1401" cy="703"/>
            </a:xfrm>
          </p:grpSpPr>
          <p:pic>
            <p:nvPicPr>
              <p:cNvPr id="24" name="Picture 22" descr="Boxshdow0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22" y="1466"/>
                <a:ext cx="1394" cy="6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25" name="Group 23"/>
              <p:cNvGrpSpPr>
                <a:grpSpLocks/>
              </p:cNvGrpSpPr>
              <p:nvPr/>
            </p:nvGrpSpPr>
            <p:grpSpPr bwMode="auto">
              <a:xfrm>
                <a:off x="715" y="1457"/>
                <a:ext cx="1210" cy="576"/>
                <a:chOff x="634" y="1123"/>
                <a:chExt cx="2303" cy="1152"/>
              </a:xfrm>
            </p:grpSpPr>
            <p:sp>
              <p:nvSpPr>
                <p:cNvPr id="26" name="Rectangle 24" descr="Blu02"/>
                <p:cNvSpPr>
                  <a:spLocks noChangeArrowheads="1"/>
                </p:cNvSpPr>
                <p:nvPr/>
              </p:nvSpPr>
              <p:spPr bwMode="auto">
                <a:xfrm>
                  <a:off x="634" y="1123"/>
                  <a:ext cx="2303" cy="1152"/>
                </a:xfrm>
                <a:prstGeom prst="rect">
                  <a:avLst/>
                </a:prstGeom>
                <a:blipFill dpi="0" rotWithShape="1">
                  <a:blip r:embed="rId3"/>
                  <a:srcRect/>
                  <a:stretch>
                    <a:fillRect/>
                  </a:stretch>
                </a:blipFill>
                <a:ln w="317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endParaRPr lang="en-US" sz="1200"/>
                </a:p>
              </p:txBody>
            </p:sp>
            <p:sp>
              <p:nvSpPr>
                <p:cNvPr id="27" name="Text Box 25" descr="Blu01"/>
                <p:cNvSpPr txBox="1">
                  <a:spLocks noChangeArrowheads="1"/>
                </p:cNvSpPr>
                <p:nvPr/>
              </p:nvSpPr>
              <p:spPr bwMode="auto">
                <a:xfrm>
                  <a:off x="749" y="1238"/>
                  <a:ext cx="2074" cy="922"/>
                </a:xfrm>
                <a:prstGeom prst="rect">
                  <a:avLst/>
                </a:prstGeom>
                <a:blipFill dpi="0" rotWithShape="1">
                  <a:blip r:embed="rId4"/>
                  <a:srcRect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/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b="1">
                      <a:latin typeface="Trebuchet MS" pitchFamily="34" charset="0"/>
                    </a:rPr>
                    <a:t>Pay/Overtime</a:t>
                  </a:r>
                </a:p>
              </p:txBody>
            </p:sp>
          </p:grpSp>
        </p:grpSp>
        <p:grpSp>
          <p:nvGrpSpPr>
            <p:cNvPr id="9" name="Group 26"/>
            <p:cNvGrpSpPr>
              <a:grpSpLocks/>
            </p:cNvGrpSpPr>
            <p:nvPr/>
          </p:nvGrpSpPr>
          <p:grpSpPr bwMode="auto">
            <a:xfrm>
              <a:off x="634" y="2379"/>
              <a:ext cx="1401" cy="703"/>
              <a:chOff x="715" y="1457"/>
              <a:chExt cx="1401" cy="703"/>
            </a:xfrm>
          </p:grpSpPr>
          <p:pic>
            <p:nvPicPr>
              <p:cNvPr id="20" name="Picture 27" descr="Boxshdow0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22" y="1466"/>
                <a:ext cx="1394" cy="6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21" name="Group 28"/>
              <p:cNvGrpSpPr>
                <a:grpSpLocks/>
              </p:cNvGrpSpPr>
              <p:nvPr/>
            </p:nvGrpSpPr>
            <p:grpSpPr bwMode="auto">
              <a:xfrm>
                <a:off x="715" y="1457"/>
                <a:ext cx="1210" cy="576"/>
                <a:chOff x="634" y="1123"/>
                <a:chExt cx="2303" cy="1152"/>
              </a:xfrm>
            </p:grpSpPr>
            <p:sp>
              <p:nvSpPr>
                <p:cNvPr id="22" name="Rectangle 29" descr="Blu02"/>
                <p:cNvSpPr>
                  <a:spLocks noChangeArrowheads="1"/>
                </p:cNvSpPr>
                <p:nvPr/>
              </p:nvSpPr>
              <p:spPr bwMode="auto">
                <a:xfrm>
                  <a:off x="634" y="1123"/>
                  <a:ext cx="2303" cy="1152"/>
                </a:xfrm>
                <a:prstGeom prst="rect">
                  <a:avLst/>
                </a:prstGeom>
                <a:blipFill dpi="0" rotWithShape="1">
                  <a:blip r:embed="rId3"/>
                  <a:srcRect/>
                  <a:stretch>
                    <a:fillRect/>
                  </a:stretch>
                </a:blipFill>
                <a:ln w="317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endParaRPr lang="en-US" sz="1200"/>
                </a:p>
              </p:txBody>
            </p:sp>
            <p:sp>
              <p:nvSpPr>
                <p:cNvPr id="23" name="Text Box 30" descr="Blu01"/>
                <p:cNvSpPr txBox="1">
                  <a:spLocks noChangeArrowheads="1"/>
                </p:cNvSpPr>
                <p:nvPr/>
              </p:nvSpPr>
              <p:spPr bwMode="auto">
                <a:xfrm>
                  <a:off x="749" y="1238"/>
                  <a:ext cx="2074" cy="922"/>
                </a:xfrm>
                <a:prstGeom prst="rect">
                  <a:avLst/>
                </a:prstGeom>
                <a:blipFill dpi="0" rotWithShape="1">
                  <a:blip r:embed="rId4"/>
                  <a:srcRect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/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b="1">
                      <a:latin typeface="Trebuchet MS" pitchFamily="34" charset="0"/>
                    </a:rPr>
                    <a:t>Discipline</a:t>
                  </a:r>
                </a:p>
              </p:txBody>
            </p:sp>
          </p:grpSp>
        </p:grpSp>
        <p:grpSp>
          <p:nvGrpSpPr>
            <p:cNvPr id="10" name="Group 31"/>
            <p:cNvGrpSpPr>
              <a:grpSpLocks/>
            </p:cNvGrpSpPr>
            <p:nvPr/>
          </p:nvGrpSpPr>
          <p:grpSpPr bwMode="auto">
            <a:xfrm>
              <a:off x="3929" y="2379"/>
              <a:ext cx="1401" cy="703"/>
              <a:chOff x="715" y="1457"/>
              <a:chExt cx="1401" cy="703"/>
            </a:xfrm>
          </p:grpSpPr>
          <p:pic>
            <p:nvPicPr>
              <p:cNvPr id="16" name="Picture 32" descr="Boxshdow0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22" y="1466"/>
                <a:ext cx="1394" cy="6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7" name="Group 33"/>
              <p:cNvGrpSpPr>
                <a:grpSpLocks/>
              </p:cNvGrpSpPr>
              <p:nvPr/>
            </p:nvGrpSpPr>
            <p:grpSpPr bwMode="auto">
              <a:xfrm>
                <a:off x="715" y="1457"/>
                <a:ext cx="1210" cy="576"/>
                <a:chOff x="634" y="1123"/>
                <a:chExt cx="2303" cy="1152"/>
              </a:xfrm>
            </p:grpSpPr>
            <p:sp>
              <p:nvSpPr>
                <p:cNvPr id="18" name="Rectangle 34" descr="Blu02"/>
                <p:cNvSpPr>
                  <a:spLocks noChangeArrowheads="1"/>
                </p:cNvSpPr>
                <p:nvPr/>
              </p:nvSpPr>
              <p:spPr bwMode="auto">
                <a:xfrm>
                  <a:off x="634" y="1123"/>
                  <a:ext cx="2303" cy="1152"/>
                </a:xfrm>
                <a:prstGeom prst="rect">
                  <a:avLst/>
                </a:prstGeom>
                <a:blipFill dpi="0" rotWithShape="1">
                  <a:blip r:embed="rId3"/>
                  <a:srcRect/>
                  <a:stretch>
                    <a:fillRect/>
                  </a:stretch>
                </a:blipFill>
                <a:ln w="317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endParaRPr lang="en-US" sz="1200"/>
                </a:p>
              </p:txBody>
            </p:sp>
            <p:sp>
              <p:nvSpPr>
                <p:cNvPr id="19" name="Text Box 35" descr="Blu01"/>
                <p:cNvSpPr txBox="1">
                  <a:spLocks noChangeArrowheads="1"/>
                </p:cNvSpPr>
                <p:nvPr/>
              </p:nvSpPr>
              <p:spPr bwMode="auto">
                <a:xfrm>
                  <a:off x="749" y="1238"/>
                  <a:ext cx="2074" cy="922"/>
                </a:xfrm>
                <a:prstGeom prst="rect">
                  <a:avLst/>
                </a:prstGeom>
                <a:blipFill dpi="0" rotWithShape="1">
                  <a:blip r:embed="rId4"/>
                  <a:srcRect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/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b="1">
                      <a:latin typeface="Trebuchet MS" pitchFamily="34" charset="0"/>
                    </a:rPr>
                    <a:t>Electronic Communication</a:t>
                  </a:r>
                </a:p>
              </p:txBody>
            </p:sp>
          </p:grpSp>
        </p:grpSp>
        <p:grpSp>
          <p:nvGrpSpPr>
            <p:cNvPr id="11" name="Group 36"/>
            <p:cNvGrpSpPr>
              <a:grpSpLocks/>
            </p:cNvGrpSpPr>
            <p:nvPr/>
          </p:nvGrpSpPr>
          <p:grpSpPr bwMode="auto">
            <a:xfrm>
              <a:off x="2240" y="3024"/>
              <a:ext cx="1401" cy="703"/>
              <a:chOff x="715" y="1457"/>
              <a:chExt cx="1401" cy="703"/>
            </a:xfrm>
          </p:grpSpPr>
          <p:pic>
            <p:nvPicPr>
              <p:cNvPr id="12" name="Picture 37" descr="Boxshdow0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22" y="1466"/>
                <a:ext cx="1394" cy="6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3" name="Group 38"/>
              <p:cNvGrpSpPr>
                <a:grpSpLocks/>
              </p:cNvGrpSpPr>
              <p:nvPr/>
            </p:nvGrpSpPr>
            <p:grpSpPr bwMode="auto">
              <a:xfrm>
                <a:off x="715" y="1457"/>
                <a:ext cx="1210" cy="576"/>
                <a:chOff x="634" y="1123"/>
                <a:chExt cx="2303" cy="1152"/>
              </a:xfrm>
            </p:grpSpPr>
            <p:sp>
              <p:nvSpPr>
                <p:cNvPr id="14" name="Rectangle 39" descr="Blu02"/>
                <p:cNvSpPr>
                  <a:spLocks noChangeArrowheads="1"/>
                </p:cNvSpPr>
                <p:nvPr/>
              </p:nvSpPr>
              <p:spPr bwMode="auto">
                <a:xfrm>
                  <a:off x="634" y="1123"/>
                  <a:ext cx="2303" cy="1152"/>
                </a:xfrm>
                <a:prstGeom prst="rect">
                  <a:avLst/>
                </a:prstGeom>
                <a:blipFill dpi="0" rotWithShape="1">
                  <a:blip r:embed="rId3"/>
                  <a:srcRect/>
                  <a:stretch>
                    <a:fillRect/>
                  </a:stretch>
                </a:blipFill>
                <a:ln w="317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endParaRPr lang="en-US" sz="1200"/>
                </a:p>
              </p:txBody>
            </p:sp>
            <p:sp>
              <p:nvSpPr>
                <p:cNvPr id="15" name="Text Box 40" descr="Blu01"/>
                <p:cNvSpPr txBox="1">
                  <a:spLocks noChangeArrowheads="1"/>
                </p:cNvSpPr>
                <p:nvPr/>
              </p:nvSpPr>
              <p:spPr bwMode="auto">
                <a:xfrm>
                  <a:off x="749" y="1238"/>
                  <a:ext cx="2074" cy="922"/>
                </a:xfrm>
                <a:prstGeom prst="rect">
                  <a:avLst/>
                </a:prstGeom>
                <a:blipFill dpi="0" rotWithShape="1">
                  <a:blip r:embed="rId4"/>
                  <a:srcRect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/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b="1">
                      <a:latin typeface="Trebuchet MS" pitchFamily="34" charset="0"/>
                    </a:rPr>
                    <a:t>Benefits</a:t>
                  </a:r>
                </a:p>
              </p:txBody>
            </p:sp>
          </p:grpSp>
        </p:grpSp>
      </p:grpSp>
      <p:pic>
        <p:nvPicPr>
          <p:cNvPr id="42" name="Picture 42" descr="GrnBox0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2800" y="3124200"/>
            <a:ext cx="22129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Rectangle 42"/>
          <p:cNvSpPr/>
          <p:nvPr/>
        </p:nvSpPr>
        <p:spPr>
          <a:xfrm>
            <a:off x="3810000" y="3657600"/>
            <a:ext cx="1356461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latin typeface="Trebuchet MS" pitchFamily="34" charset="0"/>
              </a:rPr>
              <a:t>Policies in</a:t>
            </a:r>
          </a:p>
          <a:p>
            <a:pPr algn="ctr">
              <a:spcBef>
                <a:spcPct val="50000"/>
              </a:spcBef>
            </a:pPr>
            <a:r>
              <a:rPr lang="en-US" b="1" dirty="0" smtClean="0">
                <a:latin typeface="Trebuchet MS" pitchFamily="34" charset="0"/>
              </a:rPr>
              <a:t>Handbooks</a:t>
            </a:r>
            <a:endParaRPr lang="en-US" b="1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588FA3-60D7-4BFB-971B-DF06806873AD}" type="slidenum">
              <a:rPr lang="en-US" smtClean="0">
                <a:latin typeface="Arial" pitchFamily="34" charset="0"/>
              </a:rPr>
              <a:pPr/>
              <a:t>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4819" name="Rectangle 13"/>
          <p:cNvSpPr>
            <a:spLocks noGrp="1" noChangeArrowheads="1"/>
          </p:cNvSpPr>
          <p:nvPr>
            <p:ph type="title"/>
          </p:nvPr>
        </p:nvSpPr>
        <p:spPr>
          <a:xfrm>
            <a:off x="142875" y="152400"/>
            <a:ext cx="7477125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5000" b="1" i="1" dirty="0" smtClean="0">
                <a:latin typeface="Times New Roman" pitchFamily="18" charset="0"/>
                <a:cs typeface="Times New Roman" pitchFamily="18" charset="0"/>
              </a:rPr>
              <a:t>Employee Discipline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28600" y="1905000"/>
            <a:ext cx="8686800" cy="4419600"/>
            <a:chOff x="294" y="1481"/>
            <a:chExt cx="5293" cy="2407"/>
          </a:xfrm>
        </p:grpSpPr>
        <p:pic>
          <p:nvPicPr>
            <p:cNvPr id="34822" name="Picture 5" descr="0100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4" y="2093"/>
              <a:ext cx="5293" cy="1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23" name="Text Box 6"/>
            <p:cNvSpPr txBox="1">
              <a:spLocks noChangeArrowheads="1"/>
            </p:cNvSpPr>
            <p:nvPr/>
          </p:nvSpPr>
          <p:spPr bwMode="auto">
            <a:xfrm>
              <a:off x="506" y="2196"/>
              <a:ext cx="222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200" b="1" dirty="0">
                  <a:latin typeface="Trebuchet MS" pitchFamily="34" charset="0"/>
                </a:rPr>
                <a:t>Positive Discipline</a:t>
              </a:r>
            </a:p>
          </p:txBody>
        </p:sp>
        <p:sp>
          <p:nvSpPr>
            <p:cNvPr id="34824" name="Text Box 7"/>
            <p:cNvSpPr txBox="1">
              <a:spLocks noChangeArrowheads="1"/>
            </p:cNvSpPr>
            <p:nvPr/>
          </p:nvSpPr>
          <p:spPr bwMode="auto">
            <a:xfrm>
              <a:off x="518" y="2630"/>
              <a:ext cx="2200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2880" tIns="0" bIns="0" anchorCtr="1">
              <a:spAutoFit/>
            </a:bodyPr>
            <a:lstStyle/>
            <a:p>
              <a:pPr marL="277813" indent="-277813" eaLnBrk="1" hangingPunct="1">
                <a:spcBef>
                  <a:spcPct val="20000"/>
                </a:spcBef>
                <a:buFontTx/>
                <a:buAutoNum type="arabicPeriod"/>
              </a:pPr>
              <a:r>
                <a:rPr lang="en-US" sz="1900">
                  <a:latin typeface="Trebuchet MS" pitchFamily="34" charset="0"/>
                </a:rPr>
                <a:t>Counseling</a:t>
              </a:r>
            </a:p>
            <a:p>
              <a:pPr marL="277813" indent="-277813" eaLnBrk="1" hangingPunct="1">
                <a:spcBef>
                  <a:spcPct val="20000"/>
                </a:spcBef>
                <a:buFontTx/>
                <a:buAutoNum type="arabicPeriod"/>
              </a:pPr>
              <a:r>
                <a:rPr lang="en-US" sz="1900">
                  <a:latin typeface="Trebuchet MS" pitchFamily="34" charset="0"/>
                </a:rPr>
                <a:t>Written Documentation</a:t>
              </a:r>
            </a:p>
            <a:p>
              <a:pPr marL="277813" indent="-277813" eaLnBrk="1" hangingPunct="1">
                <a:spcBef>
                  <a:spcPct val="20000"/>
                </a:spcBef>
                <a:buFontTx/>
                <a:buAutoNum type="arabicPeriod"/>
              </a:pPr>
              <a:r>
                <a:rPr lang="en-US" sz="1900">
                  <a:latin typeface="Trebuchet MS" pitchFamily="34" charset="0"/>
                </a:rPr>
                <a:t>Final Warning (decision day-off)</a:t>
              </a:r>
            </a:p>
            <a:p>
              <a:pPr marL="277813" indent="-277813" eaLnBrk="1" hangingPunct="1">
                <a:spcBef>
                  <a:spcPct val="20000"/>
                </a:spcBef>
                <a:buFontTx/>
                <a:buAutoNum type="arabicPeriod"/>
              </a:pPr>
              <a:r>
                <a:rPr lang="en-US" sz="1900">
                  <a:latin typeface="Trebuchet MS" pitchFamily="34" charset="0"/>
                </a:rPr>
                <a:t>Discharge</a:t>
              </a:r>
            </a:p>
          </p:txBody>
        </p:sp>
        <p:sp>
          <p:nvSpPr>
            <p:cNvPr id="34825" name="Text Box 8"/>
            <p:cNvSpPr txBox="1">
              <a:spLocks noChangeArrowheads="1"/>
            </p:cNvSpPr>
            <p:nvPr/>
          </p:nvSpPr>
          <p:spPr bwMode="auto">
            <a:xfrm>
              <a:off x="3013" y="2196"/>
              <a:ext cx="227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200" b="1">
                  <a:latin typeface="Trebuchet MS" pitchFamily="34" charset="0"/>
                </a:rPr>
                <a:t>Progressive Discipline</a:t>
              </a:r>
            </a:p>
          </p:txBody>
        </p:sp>
        <p:sp>
          <p:nvSpPr>
            <p:cNvPr id="34826" name="Text Box 9"/>
            <p:cNvSpPr txBox="1">
              <a:spLocks noChangeArrowheads="1"/>
            </p:cNvSpPr>
            <p:nvPr/>
          </p:nvSpPr>
          <p:spPr bwMode="auto">
            <a:xfrm>
              <a:off x="3033" y="2630"/>
              <a:ext cx="2236" cy="8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2880" tIns="0" bIns="0">
              <a:spAutoFit/>
            </a:bodyPr>
            <a:lstStyle/>
            <a:p>
              <a:pPr marL="284163" indent="-284163" eaLnBrk="1" hangingPunct="1">
                <a:spcBef>
                  <a:spcPct val="20000"/>
                </a:spcBef>
                <a:buFontTx/>
                <a:buAutoNum type="arabicPeriod"/>
              </a:pPr>
              <a:r>
                <a:rPr lang="en-US" sz="1900">
                  <a:latin typeface="Trebuchet MS" pitchFamily="34" charset="0"/>
                </a:rPr>
                <a:t>Verbal Caution</a:t>
              </a:r>
            </a:p>
            <a:p>
              <a:pPr marL="284163" indent="-284163" eaLnBrk="1" hangingPunct="1">
                <a:spcBef>
                  <a:spcPct val="20000"/>
                </a:spcBef>
                <a:buFontTx/>
                <a:buAutoNum type="arabicPeriod"/>
              </a:pPr>
              <a:r>
                <a:rPr lang="en-US" sz="1900">
                  <a:latin typeface="Trebuchet MS" pitchFamily="34" charset="0"/>
                </a:rPr>
                <a:t>Written Reprimand</a:t>
              </a:r>
            </a:p>
            <a:p>
              <a:pPr marL="284163" indent="-284163" eaLnBrk="1" hangingPunct="1">
                <a:spcBef>
                  <a:spcPct val="20000"/>
                </a:spcBef>
                <a:buFontTx/>
                <a:buAutoNum type="arabicPeriod"/>
              </a:pPr>
              <a:r>
                <a:rPr lang="en-US" sz="1900">
                  <a:latin typeface="Trebuchet MS" pitchFamily="34" charset="0"/>
                </a:rPr>
                <a:t>Suspension</a:t>
              </a:r>
            </a:p>
            <a:p>
              <a:pPr marL="284163" indent="-284163" eaLnBrk="1" hangingPunct="1">
                <a:spcBef>
                  <a:spcPct val="20000"/>
                </a:spcBef>
                <a:buFontTx/>
                <a:buAutoNum type="arabicPeriod"/>
              </a:pPr>
              <a:r>
                <a:rPr lang="en-US" sz="1900">
                  <a:latin typeface="Trebuchet MS" pitchFamily="34" charset="0"/>
                </a:rPr>
                <a:t>Discharge</a:t>
              </a:r>
            </a:p>
          </p:txBody>
        </p:sp>
        <p:sp>
          <p:nvSpPr>
            <p:cNvPr id="34827" name="Text Box 10"/>
            <p:cNvSpPr txBox="1">
              <a:spLocks noChangeArrowheads="1"/>
            </p:cNvSpPr>
            <p:nvPr/>
          </p:nvSpPr>
          <p:spPr bwMode="auto">
            <a:xfrm>
              <a:off x="1210" y="1481"/>
              <a:ext cx="333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800" b="1" u="sng" dirty="0"/>
                <a:t>Approaches to Discipline</a:t>
              </a:r>
            </a:p>
          </p:txBody>
        </p:sp>
        <p:pic>
          <p:nvPicPr>
            <p:cNvPr id="34828" name="Picture 11" descr="0101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1800000">
              <a:off x="1728" y="1762"/>
              <a:ext cx="189" cy="4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829" name="Picture 12" descr="0101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19800000" flipH="1">
              <a:off x="3728" y="1762"/>
              <a:ext cx="189" cy="4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185</TotalTime>
  <Words>146</Words>
  <Application>Microsoft Office PowerPoint</Application>
  <PresentationFormat>On-screen Show (4:3)</PresentationFormat>
  <Paragraphs>45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EMPLOYEE VOICE AND ORGANIZATIONAL DUE PROCESS</vt:lpstr>
      <vt:lpstr>Employee Voice</vt:lpstr>
      <vt:lpstr>Informal and Formal Mechanisms</vt:lpstr>
      <vt:lpstr>Due Process</vt:lpstr>
      <vt:lpstr>Right to Due Process</vt:lpstr>
      <vt:lpstr>Employees’ Free Speech Rights</vt:lpstr>
      <vt:lpstr>Employee Handbooks</vt:lpstr>
      <vt:lpstr>Employee Discipline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EMPLOYEE VOICE AND ORGANIZATIONAL DUE PROCESS</dc:title>
  <dc:creator>Vodarac</dc:creator>
  <cp:lastModifiedBy>Vodarac</cp:lastModifiedBy>
  <cp:revision>3</cp:revision>
  <dcterms:created xsi:type="dcterms:W3CDTF">2012-07-31T08:24:53Z</dcterms:created>
  <dcterms:modified xsi:type="dcterms:W3CDTF">2012-08-31T14:23:45Z</dcterms:modified>
</cp:coreProperties>
</file>